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A49DB-BA13-8E10-247B-52E9CD93A2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3BA6191-B936-3333-E020-A934ABD0F9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73B7F21-0F96-26C4-EEB2-13F9EF995C59}"/>
              </a:ext>
            </a:extLst>
          </p:cNvPr>
          <p:cNvSpPr>
            <a:spLocks noGrp="1"/>
          </p:cNvSpPr>
          <p:nvPr>
            <p:ph type="dt" sz="half" idx="10"/>
          </p:nvPr>
        </p:nvSpPr>
        <p:spPr/>
        <p:txBody>
          <a:bodyPr/>
          <a:lstStyle/>
          <a:p>
            <a:fld id="{E2ABFB1D-DEF1-43AA-B874-17A08049F15C}" type="datetimeFigureOut">
              <a:rPr lang="en-IN" smtClean="0"/>
              <a:t>17-03-2023</a:t>
            </a:fld>
            <a:endParaRPr lang="en-IN"/>
          </a:p>
        </p:txBody>
      </p:sp>
      <p:sp>
        <p:nvSpPr>
          <p:cNvPr id="5" name="Footer Placeholder 4">
            <a:extLst>
              <a:ext uri="{FF2B5EF4-FFF2-40B4-BE49-F238E27FC236}">
                <a16:creationId xmlns:a16="http://schemas.microsoft.com/office/drawing/2014/main" id="{0D00E722-042F-63D1-DD3E-57BC8E58800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4502725-C334-51F9-D23D-13A5CA86A728}"/>
              </a:ext>
            </a:extLst>
          </p:cNvPr>
          <p:cNvSpPr>
            <a:spLocks noGrp="1"/>
          </p:cNvSpPr>
          <p:nvPr>
            <p:ph type="sldNum" sz="quarter" idx="12"/>
          </p:nvPr>
        </p:nvSpPr>
        <p:spPr/>
        <p:txBody>
          <a:bodyPr/>
          <a:lstStyle/>
          <a:p>
            <a:fld id="{DBC936EC-23B4-4BD1-955B-4534A8F5D345}" type="slidenum">
              <a:rPr lang="en-IN" smtClean="0"/>
              <a:t>‹#›</a:t>
            </a:fld>
            <a:endParaRPr lang="en-IN"/>
          </a:p>
        </p:txBody>
      </p:sp>
    </p:spTree>
    <p:extLst>
      <p:ext uri="{BB962C8B-B14F-4D97-AF65-F5344CB8AC3E}">
        <p14:creationId xmlns:p14="http://schemas.microsoft.com/office/powerpoint/2010/main" val="3056495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62888-6DA4-855E-CC62-204F2329FD8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81616FE-3FCF-ED05-088F-BD094E2A62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7C14DA9-E5F3-6CAB-8762-8CFB26D0C5B1}"/>
              </a:ext>
            </a:extLst>
          </p:cNvPr>
          <p:cNvSpPr>
            <a:spLocks noGrp="1"/>
          </p:cNvSpPr>
          <p:nvPr>
            <p:ph type="dt" sz="half" idx="10"/>
          </p:nvPr>
        </p:nvSpPr>
        <p:spPr/>
        <p:txBody>
          <a:bodyPr/>
          <a:lstStyle/>
          <a:p>
            <a:fld id="{E2ABFB1D-DEF1-43AA-B874-17A08049F15C}" type="datetimeFigureOut">
              <a:rPr lang="en-IN" smtClean="0"/>
              <a:t>17-03-2023</a:t>
            </a:fld>
            <a:endParaRPr lang="en-IN"/>
          </a:p>
        </p:txBody>
      </p:sp>
      <p:sp>
        <p:nvSpPr>
          <p:cNvPr id="5" name="Footer Placeholder 4">
            <a:extLst>
              <a:ext uri="{FF2B5EF4-FFF2-40B4-BE49-F238E27FC236}">
                <a16:creationId xmlns:a16="http://schemas.microsoft.com/office/drawing/2014/main" id="{09EFD119-5344-B4C0-BF8D-C5F023DF020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989286-B2A8-2F94-79F7-404E7A721132}"/>
              </a:ext>
            </a:extLst>
          </p:cNvPr>
          <p:cNvSpPr>
            <a:spLocks noGrp="1"/>
          </p:cNvSpPr>
          <p:nvPr>
            <p:ph type="sldNum" sz="quarter" idx="12"/>
          </p:nvPr>
        </p:nvSpPr>
        <p:spPr/>
        <p:txBody>
          <a:bodyPr/>
          <a:lstStyle/>
          <a:p>
            <a:fld id="{DBC936EC-23B4-4BD1-955B-4534A8F5D345}" type="slidenum">
              <a:rPr lang="en-IN" smtClean="0"/>
              <a:t>‹#›</a:t>
            </a:fld>
            <a:endParaRPr lang="en-IN"/>
          </a:p>
        </p:txBody>
      </p:sp>
    </p:spTree>
    <p:extLst>
      <p:ext uri="{BB962C8B-B14F-4D97-AF65-F5344CB8AC3E}">
        <p14:creationId xmlns:p14="http://schemas.microsoft.com/office/powerpoint/2010/main" val="38863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AD0A95-6CEB-B358-1CBF-F2405219B8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02D693D-B854-3A49-7605-E67217E555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22305F9-6876-F771-7719-1B0DC5BE105A}"/>
              </a:ext>
            </a:extLst>
          </p:cNvPr>
          <p:cNvSpPr>
            <a:spLocks noGrp="1"/>
          </p:cNvSpPr>
          <p:nvPr>
            <p:ph type="dt" sz="half" idx="10"/>
          </p:nvPr>
        </p:nvSpPr>
        <p:spPr/>
        <p:txBody>
          <a:bodyPr/>
          <a:lstStyle/>
          <a:p>
            <a:fld id="{E2ABFB1D-DEF1-43AA-B874-17A08049F15C}" type="datetimeFigureOut">
              <a:rPr lang="en-IN" smtClean="0"/>
              <a:t>17-03-2023</a:t>
            </a:fld>
            <a:endParaRPr lang="en-IN"/>
          </a:p>
        </p:txBody>
      </p:sp>
      <p:sp>
        <p:nvSpPr>
          <p:cNvPr id="5" name="Footer Placeholder 4">
            <a:extLst>
              <a:ext uri="{FF2B5EF4-FFF2-40B4-BE49-F238E27FC236}">
                <a16:creationId xmlns:a16="http://schemas.microsoft.com/office/drawing/2014/main" id="{9CAF04A0-D7E2-B68D-A9A6-E3E13A0B6C8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417599D-D2DF-68CA-BAF2-31E0E55F1B65}"/>
              </a:ext>
            </a:extLst>
          </p:cNvPr>
          <p:cNvSpPr>
            <a:spLocks noGrp="1"/>
          </p:cNvSpPr>
          <p:nvPr>
            <p:ph type="sldNum" sz="quarter" idx="12"/>
          </p:nvPr>
        </p:nvSpPr>
        <p:spPr/>
        <p:txBody>
          <a:bodyPr/>
          <a:lstStyle/>
          <a:p>
            <a:fld id="{DBC936EC-23B4-4BD1-955B-4534A8F5D345}" type="slidenum">
              <a:rPr lang="en-IN" smtClean="0"/>
              <a:t>‹#›</a:t>
            </a:fld>
            <a:endParaRPr lang="en-IN"/>
          </a:p>
        </p:txBody>
      </p:sp>
    </p:spTree>
    <p:extLst>
      <p:ext uri="{BB962C8B-B14F-4D97-AF65-F5344CB8AC3E}">
        <p14:creationId xmlns:p14="http://schemas.microsoft.com/office/powerpoint/2010/main" val="326758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29C68-A8A0-52AE-9BB2-F08A139AD5C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A088FDC-ED94-071F-E7E5-6341118CC0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7BDE1EB-599D-8DD2-B3D1-23AECC933169}"/>
              </a:ext>
            </a:extLst>
          </p:cNvPr>
          <p:cNvSpPr>
            <a:spLocks noGrp="1"/>
          </p:cNvSpPr>
          <p:nvPr>
            <p:ph type="dt" sz="half" idx="10"/>
          </p:nvPr>
        </p:nvSpPr>
        <p:spPr/>
        <p:txBody>
          <a:bodyPr/>
          <a:lstStyle/>
          <a:p>
            <a:fld id="{E2ABFB1D-DEF1-43AA-B874-17A08049F15C}" type="datetimeFigureOut">
              <a:rPr lang="en-IN" smtClean="0"/>
              <a:t>17-03-2023</a:t>
            </a:fld>
            <a:endParaRPr lang="en-IN"/>
          </a:p>
        </p:txBody>
      </p:sp>
      <p:sp>
        <p:nvSpPr>
          <p:cNvPr id="5" name="Footer Placeholder 4">
            <a:extLst>
              <a:ext uri="{FF2B5EF4-FFF2-40B4-BE49-F238E27FC236}">
                <a16:creationId xmlns:a16="http://schemas.microsoft.com/office/drawing/2014/main" id="{CC69A6D9-1080-413E-97D6-36FDA94902F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AFCD8DB-D05A-BABC-B91F-0C214A9DD145}"/>
              </a:ext>
            </a:extLst>
          </p:cNvPr>
          <p:cNvSpPr>
            <a:spLocks noGrp="1"/>
          </p:cNvSpPr>
          <p:nvPr>
            <p:ph type="sldNum" sz="quarter" idx="12"/>
          </p:nvPr>
        </p:nvSpPr>
        <p:spPr/>
        <p:txBody>
          <a:bodyPr/>
          <a:lstStyle/>
          <a:p>
            <a:fld id="{DBC936EC-23B4-4BD1-955B-4534A8F5D345}" type="slidenum">
              <a:rPr lang="en-IN" smtClean="0"/>
              <a:t>‹#›</a:t>
            </a:fld>
            <a:endParaRPr lang="en-IN"/>
          </a:p>
        </p:txBody>
      </p:sp>
    </p:spTree>
    <p:extLst>
      <p:ext uri="{BB962C8B-B14F-4D97-AF65-F5344CB8AC3E}">
        <p14:creationId xmlns:p14="http://schemas.microsoft.com/office/powerpoint/2010/main" val="534075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FCCAB-AEAE-6BF0-7406-94BB75C1B8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F03A485-A30C-FE79-97AC-647F0794F2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7C31C5-9281-6B9C-50B6-23BB859BF13E}"/>
              </a:ext>
            </a:extLst>
          </p:cNvPr>
          <p:cNvSpPr>
            <a:spLocks noGrp="1"/>
          </p:cNvSpPr>
          <p:nvPr>
            <p:ph type="dt" sz="half" idx="10"/>
          </p:nvPr>
        </p:nvSpPr>
        <p:spPr/>
        <p:txBody>
          <a:bodyPr/>
          <a:lstStyle/>
          <a:p>
            <a:fld id="{E2ABFB1D-DEF1-43AA-B874-17A08049F15C}" type="datetimeFigureOut">
              <a:rPr lang="en-IN" smtClean="0"/>
              <a:t>17-03-2023</a:t>
            </a:fld>
            <a:endParaRPr lang="en-IN"/>
          </a:p>
        </p:txBody>
      </p:sp>
      <p:sp>
        <p:nvSpPr>
          <p:cNvPr id="5" name="Footer Placeholder 4">
            <a:extLst>
              <a:ext uri="{FF2B5EF4-FFF2-40B4-BE49-F238E27FC236}">
                <a16:creationId xmlns:a16="http://schemas.microsoft.com/office/drawing/2014/main" id="{D733388B-756B-0517-BDF2-BCF08C72354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866B178-8F1F-0DE9-065C-664FE06E3935}"/>
              </a:ext>
            </a:extLst>
          </p:cNvPr>
          <p:cNvSpPr>
            <a:spLocks noGrp="1"/>
          </p:cNvSpPr>
          <p:nvPr>
            <p:ph type="sldNum" sz="quarter" idx="12"/>
          </p:nvPr>
        </p:nvSpPr>
        <p:spPr/>
        <p:txBody>
          <a:bodyPr/>
          <a:lstStyle/>
          <a:p>
            <a:fld id="{DBC936EC-23B4-4BD1-955B-4534A8F5D345}" type="slidenum">
              <a:rPr lang="en-IN" smtClean="0"/>
              <a:t>‹#›</a:t>
            </a:fld>
            <a:endParaRPr lang="en-IN"/>
          </a:p>
        </p:txBody>
      </p:sp>
    </p:spTree>
    <p:extLst>
      <p:ext uri="{BB962C8B-B14F-4D97-AF65-F5344CB8AC3E}">
        <p14:creationId xmlns:p14="http://schemas.microsoft.com/office/powerpoint/2010/main" val="421880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6F738-541C-1D73-0461-9BD43E09A08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A56FFB5-371D-6BBE-45A4-C7F561B3C7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5E31409-BF4C-C872-FC77-45E522F749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0A47888-6B72-DF39-1274-B415DE383FFA}"/>
              </a:ext>
            </a:extLst>
          </p:cNvPr>
          <p:cNvSpPr>
            <a:spLocks noGrp="1"/>
          </p:cNvSpPr>
          <p:nvPr>
            <p:ph type="dt" sz="half" idx="10"/>
          </p:nvPr>
        </p:nvSpPr>
        <p:spPr/>
        <p:txBody>
          <a:bodyPr/>
          <a:lstStyle/>
          <a:p>
            <a:fld id="{E2ABFB1D-DEF1-43AA-B874-17A08049F15C}" type="datetimeFigureOut">
              <a:rPr lang="en-IN" smtClean="0"/>
              <a:t>17-03-2023</a:t>
            </a:fld>
            <a:endParaRPr lang="en-IN"/>
          </a:p>
        </p:txBody>
      </p:sp>
      <p:sp>
        <p:nvSpPr>
          <p:cNvPr id="6" name="Footer Placeholder 5">
            <a:extLst>
              <a:ext uri="{FF2B5EF4-FFF2-40B4-BE49-F238E27FC236}">
                <a16:creationId xmlns:a16="http://schemas.microsoft.com/office/drawing/2014/main" id="{14BE1335-F353-EBF1-68BA-2BCB348B361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A0741D6-AD9D-B620-4E26-BCB84A972143}"/>
              </a:ext>
            </a:extLst>
          </p:cNvPr>
          <p:cNvSpPr>
            <a:spLocks noGrp="1"/>
          </p:cNvSpPr>
          <p:nvPr>
            <p:ph type="sldNum" sz="quarter" idx="12"/>
          </p:nvPr>
        </p:nvSpPr>
        <p:spPr/>
        <p:txBody>
          <a:bodyPr/>
          <a:lstStyle/>
          <a:p>
            <a:fld id="{DBC936EC-23B4-4BD1-955B-4534A8F5D345}" type="slidenum">
              <a:rPr lang="en-IN" smtClean="0"/>
              <a:t>‹#›</a:t>
            </a:fld>
            <a:endParaRPr lang="en-IN"/>
          </a:p>
        </p:txBody>
      </p:sp>
    </p:spTree>
    <p:extLst>
      <p:ext uri="{BB962C8B-B14F-4D97-AF65-F5344CB8AC3E}">
        <p14:creationId xmlns:p14="http://schemas.microsoft.com/office/powerpoint/2010/main" val="688221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C31DB-122F-FBC2-647D-E6459F20FFF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2B39FF3-21DE-90C4-70F0-C4FEF71ECF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36B970-90A8-8372-E064-AEDEADEB23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CD033BC-F409-8A1C-AF49-FD6593B548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5690A4-CB5F-9614-18B8-830D3D1FF8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8676798-32D0-86D1-B53D-1DBDAD956CC3}"/>
              </a:ext>
            </a:extLst>
          </p:cNvPr>
          <p:cNvSpPr>
            <a:spLocks noGrp="1"/>
          </p:cNvSpPr>
          <p:nvPr>
            <p:ph type="dt" sz="half" idx="10"/>
          </p:nvPr>
        </p:nvSpPr>
        <p:spPr/>
        <p:txBody>
          <a:bodyPr/>
          <a:lstStyle/>
          <a:p>
            <a:fld id="{E2ABFB1D-DEF1-43AA-B874-17A08049F15C}" type="datetimeFigureOut">
              <a:rPr lang="en-IN" smtClean="0"/>
              <a:t>17-03-2023</a:t>
            </a:fld>
            <a:endParaRPr lang="en-IN"/>
          </a:p>
        </p:txBody>
      </p:sp>
      <p:sp>
        <p:nvSpPr>
          <p:cNvPr id="8" name="Footer Placeholder 7">
            <a:extLst>
              <a:ext uri="{FF2B5EF4-FFF2-40B4-BE49-F238E27FC236}">
                <a16:creationId xmlns:a16="http://schemas.microsoft.com/office/drawing/2014/main" id="{620234CE-5525-976C-0FBF-4C3211D9FB7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DA5BCC8-D616-C578-4164-72E3D40C3ECD}"/>
              </a:ext>
            </a:extLst>
          </p:cNvPr>
          <p:cNvSpPr>
            <a:spLocks noGrp="1"/>
          </p:cNvSpPr>
          <p:nvPr>
            <p:ph type="sldNum" sz="quarter" idx="12"/>
          </p:nvPr>
        </p:nvSpPr>
        <p:spPr/>
        <p:txBody>
          <a:bodyPr/>
          <a:lstStyle/>
          <a:p>
            <a:fld id="{DBC936EC-23B4-4BD1-955B-4534A8F5D345}" type="slidenum">
              <a:rPr lang="en-IN" smtClean="0"/>
              <a:t>‹#›</a:t>
            </a:fld>
            <a:endParaRPr lang="en-IN"/>
          </a:p>
        </p:txBody>
      </p:sp>
    </p:spTree>
    <p:extLst>
      <p:ext uri="{BB962C8B-B14F-4D97-AF65-F5344CB8AC3E}">
        <p14:creationId xmlns:p14="http://schemas.microsoft.com/office/powerpoint/2010/main" val="419452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BDA92-5803-6847-7BB7-EC5DA998325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DED214B-1581-D786-1BB2-E1EC02C7F480}"/>
              </a:ext>
            </a:extLst>
          </p:cNvPr>
          <p:cNvSpPr>
            <a:spLocks noGrp="1"/>
          </p:cNvSpPr>
          <p:nvPr>
            <p:ph type="dt" sz="half" idx="10"/>
          </p:nvPr>
        </p:nvSpPr>
        <p:spPr/>
        <p:txBody>
          <a:bodyPr/>
          <a:lstStyle/>
          <a:p>
            <a:fld id="{E2ABFB1D-DEF1-43AA-B874-17A08049F15C}" type="datetimeFigureOut">
              <a:rPr lang="en-IN" smtClean="0"/>
              <a:t>17-03-2023</a:t>
            </a:fld>
            <a:endParaRPr lang="en-IN"/>
          </a:p>
        </p:txBody>
      </p:sp>
      <p:sp>
        <p:nvSpPr>
          <p:cNvPr id="4" name="Footer Placeholder 3">
            <a:extLst>
              <a:ext uri="{FF2B5EF4-FFF2-40B4-BE49-F238E27FC236}">
                <a16:creationId xmlns:a16="http://schemas.microsoft.com/office/drawing/2014/main" id="{B39855A4-91FF-DBF6-1DD7-31D69B3FB7E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02B75C3-0F59-26E2-9303-95B07177BDC8}"/>
              </a:ext>
            </a:extLst>
          </p:cNvPr>
          <p:cNvSpPr>
            <a:spLocks noGrp="1"/>
          </p:cNvSpPr>
          <p:nvPr>
            <p:ph type="sldNum" sz="quarter" idx="12"/>
          </p:nvPr>
        </p:nvSpPr>
        <p:spPr/>
        <p:txBody>
          <a:bodyPr/>
          <a:lstStyle/>
          <a:p>
            <a:fld id="{DBC936EC-23B4-4BD1-955B-4534A8F5D345}" type="slidenum">
              <a:rPr lang="en-IN" smtClean="0"/>
              <a:t>‹#›</a:t>
            </a:fld>
            <a:endParaRPr lang="en-IN"/>
          </a:p>
        </p:txBody>
      </p:sp>
    </p:spTree>
    <p:extLst>
      <p:ext uri="{BB962C8B-B14F-4D97-AF65-F5344CB8AC3E}">
        <p14:creationId xmlns:p14="http://schemas.microsoft.com/office/powerpoint/2010/main" val="204934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C32197-2961-F27C-B5C4-8D781EE0E721}"/>
              </a:ext>
            </a:extLst>
          </p:cNvPr>
          <p:cNvSpPr>
            <a:spLocks noGrp="1"/>
          </p:cNvSpPr>
          <p:nvPr>
            <p:ph type="dt" sz="half" idx="10"/>
          </p:nvPr>
        </p:nvSpPr>
        <p:spPr/>
        <p:txBody>
          <a:bodyPr/>
          <a:lstStyle/>
          <a:p>
            <a:fld id="{E2ABFB1D-DEF1-43AA-B874-17A08049F15C}" type="datetimeFigureOut">
              <a:rPr lang="en-IN" smtClean="0"/>
              <a:t>17-03-2023</a:t>
            </a:fld>
            <a:endParaRPr lang="en-IN"/>
          </a:p>
        </p:txBody>
      </p:sp>
      <p:sp>
        <p:nvSpPr>
          <p:cNvPr id="3" name="Footer Placeholder 2">
            <a:extLst>
              <a:ext uri="{FF2B5EF4-FFF2-40B4-BE49-F238E27FC236}">
                <a16:creationId xmlns:a16="http://schemas.microsoft.com/office/drawing/2014/main" id="{4D9012B3-9DC4-CF3B-5BBA-CC64838EC75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9BB0E6E-D273-3298-58DC-AC91F5B758E1}"/>
              </a:ext>
            </a:extLst>
          </p:cNvPr>
          <p:cNvSpPr>
            <a:spLocks noGrp="1"/>
          </p:cNvSpPr>
          <p:nvPr>
            <p:ph type="sldNum" sz="quarter" idx="12"/>
          </p:nvPr>
        </p:nvSpPr>
        <p:spPr/>
        <p:txBody>
          <a:bodyPr/>
          <a:lstStyle/>
          <a:p>
            <a:fld id="{DBC936EC-23B4-4BD1-955B-4534A8F5D345}" type="slidenum">
              <a:rPr lang="en-IN" smtClean="0"/>
              <a:t>‹#›</a:t>
            </a:fld>
            <a:endParaRPr lang="en-IN"/>
          </a:p>
        </p:txBody>
      </p:sp>
    </p:spTree>
    <p:extLst>
      <p:ext uri="{BB962C8B-B14F-4D97-AF65-F5344CB8AC3E}">
        <p14:creationId xmlns:p14="http://schemas.microsoft.com/office/powerpoint/2010/main" val="247967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7C72B-570D-AA2D-551E-C8E1022547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C00BFC00-96E7-6FA0-A9F7-38C59AA2C8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6C103C2-B77E-2CD3-7FFF-14801ADC9D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815719-4975-8E8E-EFF2-B839BBE92EC6}"/>
              </a:ext>
            </a:extLst>
          </p:cNvPr>
          <p:cNvSpPr>
            <a:spLocks noGrp="1"/>
          </p:cNvSpPr>
          <p:nvPr>
            <p:ph type="dt" sz="half" idx="10"/>
          </p:nvPr>
        </p:nvSpPr>
        <p:spPr/>
        <p:txBody>
          <a:bodyPr/>
          <a:lstStyle/>
          <a:p>
            <a:fld id="{E2ABFB1D-DEF1-43AA-B874-17A08049F15C}" type="datetimeFigureOut">
              <a:rPr lang="en-IN" smtClean="0"/>
              <a:t>17-03-2023</a:t>
            </a:fld>
            <a:endParaRPr lang="en-IN"/>
          </a:p>
        </p:txBody>
      </p:sp>
      <p:sp>
        <p:nvSpPr>
          <p:cNvPr id="6" name="Footer Placeholder 5">
            <a:extLst>
              <a:ext uri="{FF2B5EF4-FFF2-40B4-BE49-F238E27FC236}">
                <a16:creationId xmlns:a16="http://schemas.microsoft.com/office/drawing/2014/main" id="{07DB6ACD-F261-552D-96A1-250892F3A00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BC8F51F-B231-6EA8-BE46-020A5A31FBB8}"/>
              </a:ext>
            </a:extLst>
          </p:cNvPr>
          <p:cNvSpPr>
            <a:spLocks noGrp="1"/>
          </p:cNvSpPr>
          <p:nvPr>
            <p:ph type="sldNum" sz="quarter" idx="12"/>
          </p:nvPr>
        </p:nvSpPr>
        <p:spPr/>
        <p:txBody>
          <a:bodyPr/>
          <a:lstStyle/>
          <a:p>
            <a:fld id="{DBC936EC-23B4-4BD1-955B-4534A8F5D345}" type="slidenum">
              <a:rPr lang="en-IN" smtClean="0"/>
              <a:t>‹#›</a:t>
            </a:fld>
            <a:endParaRPr lang="en-IN"/>
          </a:p>
        </p:txBody>
      </p:sp>
    </p:spTree>
    <p:extLst>
      <p:ext uri="{BB962C8B-B14F-4D97-AF65-F5344CB8AC3E}">
        <p14:creationId xmlns:p14="http://schemas.microsoft.com/office/powerpoint/2010/main" val="394971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E9DEC-7887-22F9-7CC8-1949E6689D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98F289E-DD86-43FC-2C94-DB0846D519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B68DD6F-D358-1820-7858-BE8BD6F821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97D128-2A53-9ECD-1FEE-4C73DB9413DC}"/>
              </a:ext>
            </a:extLst>
          </p:cNvPr>
          <p:cNvSpPr>
            <a:spLocks noGrp="1"/>
          </p:cNvSpPr>
          <p:nvPr>
            <p:ph type="dt" sz="half" idx="10"/>
          </p:nvPr>
        </p:nvSpPr>
        <p:spPr/>
        <p:txBody>
          <a:bodyPr/>
          <a:lstStyle/>
          <a:p>
            <a:fld id="{E2ABFB1D-DEF1-43AA-B874-17A08049F15C}" type="datetimeFigureOut">
              <a:rPr lang="en-IN" smtClean="0"/>
              <a:t>17-03-2023</a:t>
            </a:fld>
            <a:endParaRPr lang="en-IN"/>
          </a:p>
        </p:txBody>
      </p:sp>
      <p:sp>
        <p:nvSpPr>
          <p:cNvPr id="6" name="Footer Placeholder 5">
            <a:extLst>
              <a:ext uri="{FF2B5EF4-FFF2-40B4-BE49-F238E27FC236}">
                <a16:creationId xmlns:a16="http://schemas.microsoft.com/office/drawing/2014/main" id="{42B24C5A-0218-0978-812F-2459BA661CC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BC6D2AC-3198-EBDF-D458-76A21EBEB8AA}"/>
              </a:ext>
            </a:extLst>
          </p:cNvPr>
          <p:cNvSpPr>
            <a:spLocks noGrp="1"/>
          </p:cNvSpPr>
          <p:nvPr>
            <p:ph type="sldNum" sz="quarter" idx="12"/>
          </p:nvPr>
        </p:nvSpPr>
        <p:spPr/>
        <p:txBody>
          <a:bodyPr/>
          <a:lstStyle/>
          <a:p>
            <a:fld id="{DBC936EC-23B4-4BD1-955B-4534A8F5D345}" type="slidenum">
              <a:rPr lang="en-IN" smtClean="0"/>
              <a:t>‹#›</a:t>
            </a:fld>
            <a:endParaRPr lang="en-IN"/>
          </a:p>
        </p:txBody>
      </p:sp>
    </p:spTree>
    <p:extLst>
      <p:ext uri="{BB962C8B-B14F-4D97-AF65-F5344CB8AC3E}">
        <p14:creationId xmlns:p14="http://schemas.microsoft.com/office/powerpoint/2010/main" val="176765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A4B7DA-4617-A63F-EA7C-CD469D1208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910CF5A-89E3-799F-0C3D-162644852A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F27330C-7CA4-810E-3FE7-E519D2A30B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BFB1D-DEF1-43AA-B874-17A08049F15C}" type="datetimeFigureOut">
              <a:rPr lang="en-IN" smtClean="0"/>
              <a:t>17-03-2023</a:t>
            </a:fld>
            <a:endParaRPr lang="en-IN"/>
          </a:p>
        </p:txBody>
      </p:sp>
      <p:sp>
        <p:nvSpPr>
          <p:cNvPr id="5" name="Footer Placeholder 4">
            <a:extLst>
              <a:ext uri="{FF2B5EF4-FFF2-40B4-BE49-F238E27FC236}">
                <a16:creationId xmlns:a16="http://schemas.microsoft.com/office/drawing/2014/main" id="{5AD81B1A-8CF2-7A3F-3226-768D020989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8C184191-3CB7-C18E-63F1-C5BB3650CE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936EC-23B4-4BD1-955B-4534A8F5D345}" type="slidenum">
              <a:rPr lang="en-IN" smtClean="0"/>
              <a:t>‹#›</a:t>
            </a:fld>
            <a:endParaRPr lang="en-IN"/>
          </a:p>
        </p:txBody>
      </p:sp>
    </p:spTree>
    <p:extLst>
      <p:ext uri="{BB962C8B-B14F-4D97-AF65-F5344CB8AC3E}">
        <p14:creationId xmlns:p14="http://schemas.microsoft.com/office/powerpoint/2010/main" val="2452174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8BA2E-6121-C332-5ADE-DE936F03FE3B}"/>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A5AFEA38-7ED4-32AF-7D14-2B7E879A5A5D}"/>
              </a:ext>
            </a:extLst>
          </p:cNvPr>
          <p:cNvSpPr>
            <a:spLocks noGrp="1"/>
          </p:cNvSpPr>
          <p:nvPr>
            <p:ph type="subTitle" idx="1"/>
          </p:nvPr>
        </p:nvSpPr>
        <p:spPr/>
        <p:txBody>
          <a:bodyPr/>
          <a:lstStyle/>
          <a:p>
            <a:endParaRPr lang="en-IN" dirty="0"/>
          </a:p>
        </p:txBody>
      </p:sp>
      <p:pic>
        <p:nvPicPr>
          <p:cNvPr id="4" name="Picture 3" descr="Financial graphs on a dark display">
            <a:extLst>
              <a:ext uri="{FF2B5EF4-FFF2-40B4-BE49-F238E27FC236}">
                <a16:creationId xmlns:a16="http://schemas.microsoft.com/office/drawing/2014/main" id="{91A4111F-B664-9910-811F-4BF659D0BA2B}"/>
              </a:ext>
            </a:extLst>
          </p:cNvPr>
          <p:cNvPicPr>
            <a:picLocks noChangeAspect="1"/>
          </p:cNvPicPr>
          <p:nvPr/>
        </p:nvPicPr>
        <p:blipFill rotWithShape="1">
          <a:blip r:embed="rId2"/>
          <a:srcRect t="10000"/>
          <a:stretch/>
        </p:blipFill>
        <p:spPr>
          <a:xfrm>
            <a:off x="20" y="1"/>
            <a:ext cx="12191980" cy="6857999"/>
          </a:xfrm>
          <a:prstGeom prst="rect">
            <a:avLst/>
          </a:prstGeom>
        </p:spPr>
      </p:pic>
    </p:spTree>
    <p:extLst>
      <p:ext uri="{BB962C8B-B14F-4D97-AF65-F5344CB8AC3E}">
        <p14:creationId xmlns:p14="http://schemas.microsoft.com/office/powerpoint/2010/main" val="4203353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9223E-C8A8-0522-78AD-E43EF3334057}"/>
              </a:ext>
            </a:extLst>
          </p:cNvPr>
          <p:cNvSpPr>
            <a:spLocks noGrp="1"/>
          </p:cNvSpPr>
          <p:nvPr>
            <p:ph type="title"/>
          </p:nvPr>
        </p:nvSpPr>
        <p:spPr>
          <a:xfrm>
            <a:off x="5297762" y="329184"/>
            <a:ext cx="6251110" cy="1783080"/>
          </a:xfrm>
        </p:spPr>
        <p:txBody>
          <a:bodyPr anchor="b">
            <a:normAutofit/>
          </a:bodyPr>
          <a:lstStyle/>
          <a:p>
            <a:r>
              <a:rPr lang="en-IN" sz="5400"/>
              <a:t>Classification</a:t>
            </a:r>
          </a:p>
        </p:txBody>
      </p:sp>
      <p:pic>
        <p:nvPicPr>
          <p:cNvPr id="5" name="Picture 4" descr="Magnifying glass showing decling performance">
            <a:extLst>
              <a:ext uri="{FF2B5EF4-FFF2-40B4-BE49-F238E27FC236}">
                <a16:creationId xmlns:a16="http://schemas.microsoft.com/office/drawing/2014/main" id="{3BD50C97-A060-EE90-7F94-DC8B0DBE9E2C}"/>
              </a:ext>
            </a:extLst>
          </p:cNvPr>
          <p:cNvPicPr>
            <a:picLocks noChangeAspect="1"/>
          </p:cNvPicPr>
          <p:nvPr/>
        </p:nvPicPr>
        <p:blipFill rotWithShape="1">
          <a:blip r:embed="rId2"/>
          <a:srcRect l="12053" r="42616"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3" name="Content Placeholder 2">
            <a:extLst>
              <a:ext uri="{FF2B5EF4-FFF2-40B4-BE49-F238E27FC236}">
                <a16:creationId xmlns:a16="http://schemas.microsoft.com/office/drawing/2014/main" id="{DC3540F6-2FC5-A560-F1AB-D6721E3B4872}"/>
              </a:ext>
            </a:extLst>
          </p:cNvPr>
          <p:cNvSpPr>
            <a:spLocks noGrp="1"/>
          </p:cNvSpPr>
          <p:nvPr>
            <p:ph idx="1"/>
          </p:nvPr>
        </p:nvSpPr>
        <p:spPr>
          <a:xfrm>
            <a:off x="5297762" y="2706624"/>
            <a:ext cx="6251110" cy="3483864"/>
          </a:xfrm>
        </p:spPr>
        <p:txBody>
          <a:bodyPr>
            <a:normAutofit/>
          </a:bodyPr>
          <a:lstStyle/>
          <a:p>
            <a:r>
              <a:rPr lang="en-US" sz="1900">
                <a:latin typeface="Times New Roman" panose="02020603050405020304" pitchFamily="18" charset="0"/>
              </a:rPr>
              <a:t>Most research studies result in a large volume of raw data which must be reduced into homogeneous groups if we are to get meaningful relationships. This fact necessitates classification of data which happens to be the process of arranging data in groups or classes on the basis of common characteristics. Data having a common characteristic are placed in one class and in this way the entire data get divided into a number of groups or classes. </a:t>
            </a:r>
          </a:p>
          <a:p>
            <a:r>
              <a:rPr lang="en-US" sz="1900">
                <a:latin typeface="Times New Roman" panose="02020603050405020304" pitchFamily="18" charset="0"/>
              </a:rPr>
              <a:t>There are two type of classification</a:t>
            </a:r>
          </a:p>
          <a:p>
            <a:r>
              <a:rPr lang="en-US" sz="1900">
                <a:latin typeface="Times New Roman" panose="02020603050405020304" pitchFamily="18" charset="0"/>
              </a:rPr>
              <a:t>Classification according to attributes</a:t>
            </a:r>
          </a:p>
          <a:p>
            <a:r>
              <a:rPr lang="en-US" sz="1900">
                <a:latin typeface="Times New Roman" panose="02020603050405020304" pitchFamily="18" charset="0"/>
              </a:rPr>
              <a:t>Classification according to class-intervals</a:t>
            </a:r>
            <a:endParaRPr lang="en-IN" sz="1900"/>
          </a:p>
        </p:txBody>
      </p:sp>
    </p:spTree>
    <p:extLst>
      <p:ext uri="{BB962C8B-B14F-4D97-AF65-F5344CB8AC3E}">
        <p14:creationId xmlns:p14="http://schemas.microsoft.com/office/powerpoint/2010/main" val="424092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6A7F3-4707-FE08-A523-28E0370FD171}"/>
              </a:ext>
            </a:extLst>
          </p:cNvPr>
          <p:cNvSpPr>
            <a:spLocks noGrp="1"/>
          </p:cNvSpPr>
          <p:nvPr>
            <p:ph type="title"/>
          </p:nvPr>
        </p:nvSpPr>
        <p:spPr>
          <a:xfrm>
            <a:off x="838200" y="365125"/>
            <a:ext cx="10515600" cy="1325563"/>
          </a:xfrm>
        </p:spPr>
        <p:txBody>
          <a:bodyPr>
            <a:normAutofit/>
          </a:bodyPr>
          <a:lstStyle/>
          <a:p>
            <a:r>
              <a:rPr lang="en-IN" sz="5400"/>
              <a:t>Classification according to attributes                                                                                                                                                                                                                                                                                                                                                                                                                                                                                                                                                                                                                                                                                                                                                                                                                                                                                                                                                                                                                                                                                                                                                                                                                                                                                                                                                                                                                                                                                                                                                                                                                                                                                                                                                                                                                                                                                                                                                                                                                                                                                                                                                                                                                                                                                                                            </a:t>
            </a:r>
          </a:p>
        </p:txBody>
      </p:sp>
      <p:sp>
        <p:nvSpPr>
          <p:cNvPr id="3" name="Content Placeholder 2">
            <a:extLst>
              <a:ext uri="{FF2B5EF4-FFF2-40B4-BE49-F238E27FC236}">
                <a16:creationId xmlns:a16="http://schemas.microsoft.com/office/drawing/2014/main" id="{3BE35BC2-60FC-2600-96B4-A1F7F2649E2B}"/>
              </a:ext>
            </a:extLst>
          </p:cNvPr>
          <p:cNvSpPr>
            <a:spLocks noGrp="1"/>
          </p:cNvSpPr>
          <p:nvPr>
            <p:ph idx="1"/>
          </p:nvPr>
        </p:nvSpPr>
        <p:spPr>
          <a:xfrm>
            <a:off x="838200" y="1929384"/>
            <a:ext cx="10515600" cy="4251960"/>
          </a:xfrm>
        </p:spPr>
        <p:txBody>
          <a:bodyPr>
            <a:normAutofit/>
          </a:bodyPr>
          <a:lstStyle/>
          <a:p>
            <a:r>
              <a:rPr lang="en-US" sz="2200" u="none" strike="noStrike">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Descriptive characteristics(</a:t>
            </a:r>
            <a:r>
              <a:rPr lang="en-US" sz="2200">
                <a:effectLst/>
                <a:latin typeface="Times New Roman" panose="02020603050405020304" pitchFamily="18" charset="0"/>
                <a:ea typeface="Times New Roman" panose="02020603050405020304" pitchFamily="18" charset="0"/>
              </a:rPr>
              <a:t>such as literacy, sex, honesty, etc.</a:t>
            </a:r>
            <a:r>
              <a:rPr lang="en-US" sz="2200" u="none" strike="noStrike">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refer to qualitative phenomenon which cannot be measured quantitatively; only their presence or absence in an individual item can be noticed. Data obtained this way on the basis of certain attributes are known as statistics of attributes and their classification is said to be classification according to attributes.</a:t>
            </a:r>
            <a:endParaRPr lang="en-IN" sz="2200" u="none" strike="noStrike">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a:effectLst/>
                <a:latin typeface="Times New Roman" panose="02020603050405020304" pitchFamily="18" charset="0"/>
                <a:ea typeface="Times New Roman" panose="02020603050405020304" pitchFamily="18" charset="0"/>
              </a:rPr>
              <a:t>Such classification can be simple classification or manifold classification.</a:t>
            </a:r>
          </a:p>
          <a:p>
            <a:pPr lvl="1"/>
            <a:r>
              <a:rPr lang="en-US" sz="2200">
                <a:effectLst/>
                <a:latin typeface="Times New Roman" panose="02020603050405020304" pitchFamily="18" charset="0"/>
                <a:ea typeface="Times New Roman" panose="02020603050405020304" pitchFamily="18" charset="0"/>
              </a:rPr>
              <a:t>In simple classification we consider only one attribute and divide the universe into two classes—one class consisting of items possessing the given attribute and the other class consisting of items which do not possess the given attribute.</a:t>
            </a:r>
          </a:p>
          <a:p>
            <a:pPr lvl="1"/>
            <a:r>
              <a:rPr lang="en-US" sz="2200">
                <a:latin typeface="Times New Roman" panose="02020603050405020304" pitchFamily="18" charset="0"/>
                <a:ea typeface="Times New Roman" panose="02020603050405020304" pitchFamily="18" charset="0"/>
              </a:rPr>
              <a:t>I</a:t>
            </a:r>
            <a:r>
              <a:rPr lang="en-US" sz="2200">
                <a:effectLst/>
                <a:latin typeface="Times New Roman" panose="02020603050405020304" pitchFamily="18" charset="0"/>
                <a:ea typeface="Times New Roman" panose="02020603050405020304" pitchFamily="18" charset="0"/>
              </a:rPr>
              <a:t>n manifold classification we consider two or more attributes simultaneously, and divide that data into a number of classes (total number of classes of final order is given by 2</a:t>
            </a:r>
            <a:r>
              <a:rPr lang="en-US" sz="2200" baseline="30000">
                <a:effectLst/>
                <a:latin typeface="Times New Roman" panose="02020603050405020304" pitchFamily="18" charset="0"/>
                <a:ea typeface="Times New Roman" panose="02020603050405020304" pitchFamily="18" charset="0"/>
              </a:rPr>
              <a:t>n</a:t>
            </a:r>
            <a:r>
              <a:rPr lang="en-US" sz="2200">
                <a:effectLst/>
                <a:latin typeface="Times New Roman" panose="02020603050405020304" pitchFamily="18" charset="0"/>
                <a:ea typeface="Times New Roman" panose="02020603050405020304" pitchFamily="18" charset="0"/>
              </a:rPr>
              <a:t>, where n = number of attributes considered)</a:t>
            </a:r>
            <a:r>
              <a:rPr lang="en-IN" sz="2200"/>
              <a:t>                                                                                                                                                                                                                                                                                                                       </a:t>
            </a:r>
          </a:p>
        </p:txBody>
      </p:sp>
    </p:spTree>
    <p:extLst>
      <p:ext uri="{BB962C8B-B14F-4D97-AF65-F5344CB8AC3E}">
        <p14:creationId xmlns:p14="http://schemas.microsoft.com/office/powerpoint/2010/main" val="1183506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5A515-14AC-226A-D78F-EFBE2EB8F331}"/>
              </a:ext>
            </a:extLst>
          </p:cNvPr>
          <p:cNvSpPr>
            <a:spLocks noGrp="1"/>
          </p:cNvSpPr>
          <p:nvPr>
            <p:ph type="title"/>
          </p:nvPr>
        </p:nvSpPr>
        <p:spPr>
          <a:xfrm>
            <a:off x="838200" y="365125"/>
            <a:ext cx="10515600" cy="1325563"/>
          </a:xfrm>
        </p:spPr>
        <p:txBody>
          <a:bodyPr>
            <a:normAutofit/>
          </a:bodyPr>
          <a:lstStyle/>
          <a:p>
            <a:r>
              <a:rPr lang="en-IN" sz="4600"/>
              <a:t>Classification according to Class-intervals </a:t>
            </a:r>
          </a:p>
        </p:txBody>
      </p:sp>
      <p:sp>
        <p:nvSpPr>
          <p:cNvPr id="3" name="Content Placeholder 2">
            <a:extLst>
              <a:ext uri="{FF2B5EF4-FFF2-40B4-BE49-F238E27FC236}">
                <a16:creationId xmlns:a16="http://schemas.microsoft.com/office/drawing/2014/main" id="{482C4062-DDC8-15EA-CEC3-B8429A305AB5}"/>
              </a:ext>
            </a:extLst>
          </p:cNvPr>
          <p:cNvSpPr>
            <a:spLocks noGrp="1"/>
          </p:cNvSpPr>
          <p:nvPr>
            <p:ph idx="1"/>
          </p:nvPr>
        </p:nvSpPr>
        <p:spPr>
          <a:xfrm>
            <a:off x="838200" y="1929384"/>
            <a:ext cx="10515600" cy="4251960"/>
          </a:xfrm>
        </p:spPr>
        <p:txBody>
          <a:bodyPr>
            <a:normAutofit/>
          </a:bodyPr>
          <a:lstStyle/>
          <a:p>
            <a:r>
              <a:rPr lang="en-US" sz="2000">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T</a:t>
            </a:r>
            <a:r>
              <a:rPr lang="en-US" sz="2000" u="none" strike="noStrike">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he numerical characteristics refer to quantitative phenomenon which can be measured through some statistical units. Data relating to income, production, age, weight, etc. come under this </a:t>
            </a:r>
            <a:r>
              <a:rPr lang="en-US" sz="2000">
                <a:effectLst/>
                <a:latin typeface="Times New Roman" panose="02020603050405020304" pitchFamily="18" charset="0"/>
                <a:ea typeface="Times New Roman" panose="02020603050405020304" pitchFamily="18" charset="0"/>
              </a:rPr>
              <a:t>category. Such data are known as statistics of variables and are classified on the basis of class intervals.</a:t>
            </a:r>
            <a:endParaRPr lang="en-IN" sz="2000" u="none" strike="noStrike">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a:effectLst/>
                <a:latin typeface="Times New Roman" panose="02020603050405020304" pitchFamily="18" charset="0"/>
                <a:ea typeface="Times New Roman" panose="02020603050405020304" pitchFamily="18" charset="0"/>
              </a:rPr>
              <a:t>For instance, persons whose incomes, say, are within Rs 201 to Rs 400 can form one group, those whose incomes are wi</a:t>
            </a:r>
            <a:r>
              <a:rPr lang="en-US" sz="2000">
                <a:latin typeface="Times New Roman" panose="02020603050405020304" pitchFamily="18" charset="0"/>
                <a:ea typeface="Times New Roman" panose="02020603050405020304" pitchFamily="18" charset="0"/>
              </a:rPr>
              <a:t>t</a:t>
            </a:r>
            <a:r>
              <a:rPr lang="en-US" sz="2000">
                <a:effectLst/>
                <a:latin typeface="Times New Roman" panose="02020603050405020304" pitchFamily="18" charset="0"/>
                <a:ea typeface="Times New Roman" panose="02020603050405020304" pitchFamily="18" charset="0"/>
              </a:rPr>
              <a:t>hin Rs 401 to Rs 600 can form another group and so on. </a:t>
            </a:r>
          </a:p>
          <a:p>
            <a:r>
              <a:rPr lang="en-US" sz="2000">
                <a:effectLst/>
                <a:latin typeface="Times New Roman" panose="02020603050405020304" pitchFamily="18" charset="0"/>
                <a:ea typeface="Times New Roman" panose="02020603050405020304" pitchFamily="18" charset="0"/>
              </a:rPr>
              <a:t>Each group or class-interval, thus, has an upper limit as a lower limit which are known as class limits. </a:t>
            </a:r>
          </a:p>
          <a:p>
            <a:r>
              <a:rPr lang="en-US" sz="2000">
                <a:effectLst/>
                <a:latin typeface="Times New Roman" panose="02020603050405020304" pitchFamily="18" charset="0"/>
                <a:ea typeface="Times New Roman" panose="02020603050405020304" pitchFamily="18" charset="0"/>
              </a:rPr>
              <a:t>The difference between the class limit is known as class magnitude. We may have classes, with equal class magnitudes or with unequal class magnitudes.</a:t>
            </a:r>
          </a:p>
          <a:p>
            <a:r>
              <a:rPr lang="en-US" sz="2000">
                <a:effectLst/>
                <a:latin typeface="Times New Roman" panose="02020603050405020304" pitchFamily="18" charset="0"/>
                <a:ea typeface="Times New Roman" panose="02020603050405020304" pitchFamily="18" charset="0"/>
              </a:rPr>
              <a:t>The number of items which fail in a given class is known as the frequency of the given class. All the classes or groups, with their respective frequencies taken together and put in the form of a table, are described as group frequency distribution or simply frequency distribution.</a:t>
            </a:r>
          </a:p>
          <a:p>
            <a:pPr marL="0" indent="0">
              <a:buNone/>
            </a:pPr>
            <a:endParaRPr lang="en-US" sz="2000">
              <a:effectLst/>
              <a:latin typeface="Times New Roman" panose="02020603050405020304" pitchFamily="18" charset="0"/>
              <a:ea typeface="Times New Roman" panose="02020603050405020304" pitchFamily="18" charset="0"/>
            </a:endParaRPr>
          </a:p>
          <a:p>
            <a:endParaRPr lang="en-US" sz="2000">
              <a:effectLst/>
              <a:latin typeface="Times New Roman" panose="02020603050405020304" pitchFamily="18" charset="0"/>
              <a:ea typeface="Times New Roman" panose="02020603050405020304" pitchFamily="18" charset="0"/>
            </a:endParaRPr>
          </a:p>
          <a:p>
            <a:endParaRPr lang="en-IN" sz="2000"/>
          </a:p>
        </p:txBody>
      </p:sp>
    </p:spTree>
    <p:extLst>
      <p:ext uri="{BB962C8B-B14F-4D97-AF65-F5344CB8AC3E}">
        <p14:creationId xmlns:p14="http://schemas.microsoft.com/office/powerpoint/2010/main" val="1668723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C08AD-CA74-186E-BC36-16E2DB20A3A2}"/>
              </a:ext>
            </a:extLst>
          </p:cNvPr>
          <p:cNvSpPr>
            <a:spLocks noGrp="1"/>
          </p:cNvSpPr>
          <p:nvPr>
            <p:ph type="title"/>
          </p:nvPr>
        </p:nvSpPr>
        <p:spPr>
          <a:xfrm>
            <a:off x="4654296" y="329184"/>
            <a:ext cx="6894576" cy="1783080"/>
          </a:xfrm>
        </p:spPr>
        <p:txBody>
          <a:bodyPr anchor="b">
            <a:normAutofit/>
          </a:bodyPr>
          <a:lstStyle/>
          <a:p>
            <a:r>
              <a:rPr lang="en-IN" sz="5400"/>
              <a:t>Tabulation</a:t>
            </a:r>
          </a:p>
        </p:txBody>
      </p:sp>
      <p:pic>
        <p:nvPicPr>
          <p:cNvPr id="5" name="Picture 4" descr="Financial graphs on a dark display">
            <a:extLst>
              <a:ext uri="{FF2B5EF4-FFF2-40B4-BE49-F238E27FC236}">
                <a16:creationId xmlns:a16="http://schemas.microsoft.com/office/drawing/2014/main" id="{EE8E8583-A3C0-0588-960A-07813CEB8A08}"/>
              </a:ext>
            </a:extLst>
          </p:cNvPr>
          <p:cNvPicPr>
            <a:picLocks noChangeAspect="1"/>
          </p:cNvPicPr>
          <p:nvPr/>
        </p:nvPicPr>
        <p:blipFill rotWithShape="1">
          <a:blip r:embed="rId2"/>
          <a:srcRect l="28630" r="34438"/>
          <a:stretch/>
        </p:blipFill>
        <p:spPr>
          <a:xfrm>
            <a:off x="20" y="1"/>
            <a:ext cx="4052522" cy="6858000"/>
          </a:xfrm>
          <a:custGeom>
            <a:avLst/>
            <a:gdLst/>
            <a:ahLst/>
            <a:cxnLst/>
            <a:rect l="l" t="t" r="r" b="b"/>
            <a:pathLst>
              <a:path w="4052542" h="6858000">
                <a:moveTo>
                  <a:pt x="0" y="0"/>
                </a:moveTo>
                <a:lnTo>
                  <a:pt x="4020923" y="0"/>
                </a:lnTo>
                <a:lnTo>
                  <a:pt x="4022656" y="14697"/>
                </a:lnTo>
                <a:cubicBezTo>
                  <a:pt x="4037606" y="98462"/>
                  <a:pt x="4035072" y="183369"/>
                  <a:pt x="4039126" y="267642"/>
                </a:cubicBezTo>
                <a:cubicBezTo>
                  <a:pt x="4043941" y="370699"/>
                  <a:pt x="4037860" y="474136"/>
                  <a:pt x="4035579" y="577446"/>
                </a:cubicBezTo>
                <a:cubicBezTo>
                  <a:pt x="4033805" y="665399"/>
                  <a:pt x="4025063" y="753226"/>
                  <a:pt x="4027724" y="841306"/>
                </a:cubicBezTo>
                <a:cubicBezTo>
                  <a:pt x="4027914" y="844352"/>
                  <a:pt x="4027914" y="847398"/>
                  <a:pt x="4027724" y="850444"/>
                </a:cubicBezTo>
                <a:cubicBezTo>
                  <a:pt x="4019615" y="947281"/>
                  <a:pt x="4019615" y="1044626"/>
                  <a:pt x="4027724" y="1141464"/>
                </a:cubicBezTo>
                <a:cubicBezTo>
                  <a:pt x="4030296" y="1181772"/>
                  <a:pt x="4029574" y="1222221"/>
                  <a:pt x="4025570" y="1262415"/>
                </a:cubicBezTo>
                <a:cubicBezTo>
                  <a:pt x="4021769" y="1313563"/>
                  <a:pt x="4009606" y="1365472"/>
                  <a:pt x="4018348" y="1416238"/>
                </a:cubicBezTo>
                <a:cubicBezTo>
                  <a:pt x="4024037" y="1458058"/>
                  <a:pt x="4027166" y="1500194"/>
                  <a:pt x="4027724" y="1542394"/>
                </a:cubicBezTo>
                <a:cubicBezTo>
                  <a:pt x="4032158" y="1636820"/>
                  <a:pt x="4027977" y="1731753"/>
                  <a:pt x="4026330" y="1826433"/>
                </a:cubicBezTo>
                <a:cubicBezTo>
                  <a:pt x="4024556" y="1936724"/>
                  <a:pt x="4027344" y="2047015"/>
                  <a:pt x="4018475" y="2157432"/>
                </a:cubicBezTo>
                <a:cubicBezTo>
                  <a:pt x="4013597" y="2246629"/>
                  <a:pt x="4013597" y="2336029"/>
                  <a:pt x="4018475" y="2425226"/>
                </a:cubicBezTo>
                <a:cubicBezTo>
                  <a:pt x="4020882" y="2506961"/>
                  <a:pt x="4033172" y="2587934"/>
                  <a:pt x="4031145" y="2670557"/>
                </a:cubicBezTo>
                <a:cubicBezTo>
                  <a:pt x="4028737" y="2766886"/>
                  <a:pt x="4017335" y="2862962"/>
                  <a:pt x="4020882" y="2959546"/>
                </a:cubicBezTo>
                <a:cubicBezTo>
                  <a:pt x="4022529" y="3005617"/>
                  <a:pt x="4022656" y="3051688"/>
                  <a:pt x="4023543" y="3097758"/>
                </a:cubicBezTo>
                <a:cubicBezTo>
                  <a:pt x="4024683" y="3153221"/>
                  <a:pt x="4034692" y="3208556"/>
                  <a:pt x="4029117" y="3263892"/>
                </a:cubicBezTo>
                <a:cubicBezTo>
                  <a:pt x="4019869" y="3356161"/>
                  <a:pt x="3995923" y="3446906"/>
                  <a:pt x="4010873" y="3541459"/>
                </a:cubicBezTo>
                <a:cubicBezTo>
                  <a:pt x="4019108" y="3593495"/>
                  <a:pt x="4028357" y="3645658"/>
                  <a:pt x="4033172" y="3698201"/>
                </a:cubicBezTo>
                <a:cubicBezTo>
                  <a:pt x="4037353" y="3745160"/>
                  <a:pt x="4047868" y="3792881"/>
                  <a:pt x="4039886" y="3839586"/>
                </a:cubicBezTo>
                <a:cubicBezTo>
                  <a:pt x="4033045" y="3879565"/>
                  <a:pt x="4036592" y="3919544"/>
                  <a:pt x="4031271" y="3959523"/>
                </a:cubicBezTo>
                <a:cubicBezTo>
                  <a:pt x="4024303" y="4011939"/>
                  <a:pt x="4020629" y="4065244"/>
                  <a:pt x="4015308" y="4118042"/>
                </a:cubicBezTo>
                <a:cubicBezTo>
                  <a:pt x="4010620" y="4165889"/>
                  <a:pt x="4006946" y="4213610"/>
                  <a:pt x="4019615" y="4258539"/>
                </a:cubicBezTo>
                <a:cubicBezTo>
                  <a:pt x="4050656" y="4371622"/>
                  <a:pt x="4033679" y="4484070"/>
                  <a:pt x="4022023" y="4596391"/>
                </a:cubicBezTo>
                <a:cubicBezTo>
                  <a:pt x="4016321" y="4650965"/>
                  <a:pt x="4007959" y="4708712"/>
                  <a:pt x="4020629" y="4758718"/>
                </a:cubicBezTo>
                <a:cubicBezTo>
                  <a:pt x="4043941" y="4847432"/>
                  <a:pt x="4025697" y="4931705"/>
                  <a:pt x="4015561" y="5016866"/>
                </a:cubicBezTo>
                <a:cubicBezTo>
                  <a:pt x="4003335" y="5100174"/>
                  <a:pt x="4005096" y="5184929"/>
                  <a:pt x="4020756" y="5267654"/>
                </a:cubicBezTo>
                <a:cubicBezTo>
                  <a:pt x="4033172" y="5326035"/>
                  <a:pt x="4033172" y="5385432"/>
                  <a:pt x="4034692" y="5444194"/>
                </a:cubicBezTo>
                <a:cubicBezTo>
                  <a:pt x="4035579" y="5481001"/>
                  <a:pt x="4022023" y="5518441"/>
                  <a:pt x="4013027" y="5555120"/>
                </a:cubicBezTo>
                <a:cubicBezTo>
                  <a:pt x="3996937" y="5621371"/>
                  <a:pt x="3991109" y="5688636"/>
                  <a:pt x="4013027" y="5753237"/>
                </a:cubicBezTo>
                <a:cubicBezTo>
                  <a:pt x="4043561" y="5842713"/>
                  <a:pt x="4061045" y="5932189"/>
                  <a:pt x="4048375" y="6026870"/>
                </a:cubicBezTo>
                <a:cubicBezTo>
                  <a:pt x="4041027" y="6085251"/>
                  <a:pt x="4039380" y="6144902"/>
                  <a:pt x="4028357" y="6202522"/>
                </a:cubicBezTo>
                <a:cubicBezTo>
                  <a:pt x="4010240" y="6298091"/>
                  <a:pt x="4016701" y="6393024"/>
                  <a:pt x="4031145" y="6487196"/>
                </a:cubicBezTo>
                <a:cubicBezTo>
                  <a:pt x="4041293" y="6565885"/>
                  <a:pt x="4042395" y="6645474"/>
                  <a:pt x="4034439" y="6724403"/>
                </a:cubicBezTo>
                <a:lnTo>
                  <a:pt x="4025206" y="6858000"/>
                </a:lnTo>
                <a:lnTo>
                  <a:pt x="0" y="6858000"/>
                </a:lnTo>
                <a:close/>
              </a:path>
            </a:pathLst>
          </a:custGeom>
        </p:spPr>
      </p:pic>
      <p:sp>
        <p:nvSpPr>
          <p:cNvPr id="3" name="Content Placeholder 2">
            <a:extLst>
              <a:ext uri="{FF2B5EF4-FFF2-40B4-BE49-F238E27FC236}">
                <a16:creationId xmlns:a16="http://schemas.microsoft.com/office/drawing/2014/main" id="{D75BD3D4-97A9-6A45-6598-DF44E806A85E}"/>
              </a:ext>
            </a:extLst>
          </p:cNvPr>
          <p:cNvSpPr>
            <a:spLocks noGrp="1"/>
          </p:cNvSpPr>
          <p:nvPr>
            <p:ph idx="1"/>
          </p:nvPr>
        </p:nvSpPr>
        <p:spPr>
          <a:xfrm>
            <a:off x="4357395" y="2706624"/>
            <a:ext cx="7539135" cy="3918484"/>
          </a:xfrm>
        </p:spPr>
        <p:txBody>
          <a:bodyPr>
            <a:normAutofit/>
          </a:bodyPr>
          <a:lstStyle/>
          <a:p>
            <a:r>
              <a:rPr lang="en-US" sz="1200" dirty="0">
                <a:latin typeface="Times New Roman" panose="02020603050405020304" pitchFamily="18" charset="0"/>
                <a:ea typeface="Times New Roman" panose="02020603050405020304" pitchFamily="18" charset="0"/>
              </a:rPr>
              <a:t>T</a:t>
            </a:r>
            <a:r>
              <a:rPr lang="en-US" sz="1200" dirty="0">
                <a:effectLst/>
                <a:latin typeface="Times New Roman" panose="02020603050405020304" pitchFamily="18" charset="0"/>
                <a:ea typeface="Times New Roman" panose="02020603050405020304" pitchFamily="18" charset="0"/>
              </a:rPr>
              <a:t>abulation is the process of summarizing raw data and displaying the same in compact form (i.e., in the form of statistical tables) for further analysis. In a broader sense, tabulation is an orderly arrangement of data in columns and rows.</a:t>
            </a:r>
          </a:p>
          <a:p>
            <a:r>
              <a:rPr lang="en-US" sz="1200" dirty="0">
                <a:effectLst/>
                <a:latin typeface="Times New Roman" panose="02020603050405020304" pitchFamily="18" charset="0"/>
                <a:ea typeface="Times New Roman" panose="02020603050405020304" pitchFamily="18" charset="0"/>
              </a:rPr>
              <a:t>Tabulation is essential because of the following reasons.</a:t>
            </a:r>
            <a:endParaRPr lang="en-IN" sz="1200" dirty="0">
              <a:effectLst/>
              <a:latin typeface="Times New Roman" panose="02020603050405020304" pitchFamily="18" charset="0"/>
              <a:ea typeface="Times New Roman" panose="02020603050405020304" pitchFamily="18" charset="0"/>
            </a:endParaRPr>
          </a:p>
          <a:p>
            <a:pPr lvl="1"/>
            <a:r>
              <a:rPr lang="en-US" sz="1200" dirty="0">
                <a:effectLst/>
                <a:latin typeface="Times New Roman" panose="02020603050405020304" pitchFamily="18" charset="0"/>
                <a:ea typeface="Times New Roman" panose="02020603050405020304" pitchFamily="18" charset="0"/>
              </a:rPr>
              <a:t>It conserves space and reduces explanatory and descriptive statement to a minimum.</a:t>
            </a:r>
          </a:p>
          <a:p>
            <a:pPr lvl="1"/>
            <a:r>
              <a:rPr lang="en-US" sz="12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It facilitates the process of comparison.</a:t>
            </a:r>
            <a:endParaRPr lang="en-IN" sz="12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12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It facilitates the summation of items and the detection of errors and omissions.</a:t>
            </a:r>
            <a:endParaRPr lang="en-IN" sz="12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12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It provides a basis for various statistical computations.</a:t>
            </a:r>
            <a:endParaRPr lang="en-IN" sz="1200" u="none" strike="noStrike" dirty="0">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r>
              <a:rPr lang="en-IN" sz="1200" baseline="30000" dirty="0">
                <a:effectLst/>
                <a:latin typeface="Times New Roman" panose="02020603050405020304" pitchFamily="18" charset="0"/>
                <a:ea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rPr>
              <a:t>Tabulation can be done by hand or by mechanical or electronic devices. The choice depends on the size and type of study, cost considerations, time pressures and the availability of tabulating machines or computers. In relatively large inquiries.</a:t>
            </a:r>
          </a:p>
          <a:p>
            <a:pPr lvl="1"/>
            <a:r>
              <a:rPr lang="en-US" sz="1200" dirty="0">
                <a:effectLst/>
                <a:latin typeface="Times New Roman" panose="02020603050405020304" pitchFamily="18" charset="0"/>
                <a:ea typeface="Times New Roman" panose="02020603050405020304" pitchFamily="18" charset="0"/>
              </a:rPr>
              <a:t>One may use mechanical or computer tabulation if other factors are favorable and necessary facilities are available.</a:t>
            </a:r>
          </a:p>
          <a:p>
            <a:pPr lvl="1"/>
            <a:r>
              <a:rPr lang="en-US" sz="1200" dirty="0">
                <a:effectLst/>
                <a:latin typeface="Times New Roman" panose="02020603050405020304" pitchFamily="18" charset="0"/>
                <a:ea typeface="Times New Roman" panose="02020603050405020304" pitchFamily="18" charset="0"/>
              </a:rPr>
              <a:t>Hand tabulation is usually preferred in case of small inquiries where the number of questionnaires is small, and they are of relatively short length.</a:t>
            </a:r>
            <a:endParaRPr lang="en-IN" sz="1200" dirty="0">
              <a:effectLst/>
              <a:latin typeface="Times New Roman" panose="02020603050405020304" pitchFamily="18" charset="0"/>
              <a:ea typeface="Times New Roman" panose="02020603050405020304" pitchFamily="18" charset="0"/>
            </a:endParaRPr>
          </a:p>
          <a:p>
            <a:pPr lvl="1"/>
            <a:endParaRPr lang="en-IN" sz="1200" dirty="0">
              <a:effectLst/>
              <a:latin typeface="Times New Roman" panose="02020603050405020304" pitchFamily="18" charset="0"/>
              <a:ea typeface="Times New Roman" panose="02020603050405020304" pitchFamily="18" charset="0"/>
            </a:endParaRPr>
          </a:p>
          <a:p>
            <a:endParaRPr lang="en-IN" sz="1200" dirty="0"/>
          </a:p>
        </p:txBody>
      </p:sp>
    </p:spTree>
    <p:extLst>
      <p:ext uri="{BB962C8B-B14F-4D97-AF65-F5344CB8AC3E}">
        <p14:creationId xmlns:p14="http://schemas.microsoft.com/office/powerpoint/2010/main" val="100701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638</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Classification</vt:lpstr>
      <vt:lpstr>Classification according to attributes                                                                                                                                                                                                                                                                                                                                                                                                                                                                                                                                                                                                                                                                                                                                                                                                                                                                                                                                                                                                                                                                                                                                                                                                                                                                                                                                                                                                                                                                                                                                                                                                                                                                                                                                                                                                                                                                                                                                                                                                                                                                                                                                                                                                                                                                                                                            </vt:lpstr>
      <vt:lpstr>Classification according to Class-intervals </vt:lpstr>
      <vt:lpstr>Tabulation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2023-03-17T15:00:12Z</dcterms:created>
  <dcterms:modified xsi:type="dcterms:W3CDTF">2023-03-17T15:00:12Z</dcterms:modified>
</cp:coreProperties>
</file>